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17"/>
  </p:notesMasterIdLst>
  <p:sldIdLst>
    <p:sldId id="256" r:id="rId5"/>
    <p:sldId id="376" r:id="rId6"/>
    <p:sldId id="299" r:id="rId7"/>
    <p:sldId id="371" r:id="rId8"/>
    <p:sldId id="372" r:id="rId9"/>
    <p:sldId id="373" r:id="rId10"/>
    <p:sldId id="377" r:id="rId11"/>
    <p:sldId id="379" r:id="rId12"/>
    <p:sldId id="378" r:id="rId13"/>
    <p:sldId id="380" r:id="rId14"/>
    <p:sldId id="374" r:id="rId15"/>
    <p:sldId id="3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Poulsen" initials="TP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FEE9E-2B2F-4D94-80F5-127227D45732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3801D-0D14-425A-A76F-E158F426A6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6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C5469-0F55-43F0-956C-D9C5A7A82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77CC347-4E3E-4497-8EA3-A825E4D66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4ED2A5-3DEE-4040-AB7A-9ECF4C7B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5DEE-5821-4A93-9ED2-13D947CDA599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5AF461-4D3F-48DE-A489-D5D7FF5AF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9FC236-E56B-4FE3-BD7D-0259E24A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3C226-D9E8-4121-9A7C-64AAD772D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444B7DD-B432-484C-9CD2-E3986968C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217489B-5005-471B-AF21-C7DFCD32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8E7D-BA3D-4D62-9A73-38B41436C820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793C75-B935-4839-BF08-3365CB58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BDF3A61-4CAD-4085-832E-3D147E66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1ED9B34-7B46-49C4-B12E-378073049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CAA4469-3815-4290-851B-B79EDE157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231C4DD-7802-4D77-B33E-C8176142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5652-4588-46A8-8326-6B2393A40B7A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F843F59-204F-40E9-9E0F-A7CE6918B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27384E2-7C20-49FA-8F2A-823A8CB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7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FC62C-9BF0-4E95-9CB3-0467DD76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44CCE2-5E18-4D34-BAAD-587ECD78A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BEAFF71-CEB7-4BEC-B7EF-0C6CC8B11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D52-CCCC-46E9-97D1-0E68DCE3320A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583C8B3-EEBB-45FD-B822-BC9127FD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D0AFDEA-02A9-4505-B677-BF75F042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0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6EB535-1EB0-42E4-BD1D-EB46E8A1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09170AD-E564-42D2-89E6-35B3750B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A9F4D01-DC3F-4C47-8CF6-9EA24AF0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8500-4B61-4E20-8B8B-EF14E7C73B72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95629AF-6115-4E0B-808F-61D087DA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5A6A44-207A-41A4-89E6-E9446754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A92264-2DC8-4D47-847F-36A3F957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1B2F95-BC4E-4AAD-9ADA-B8DBD4782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EB5DC76-7725-44FB-8A19-B14E152E8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ED33B93-7A27-46E2-BCBD-7255B2F1D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5F51-E127-4EF6-9E8F-5376D7C9F9F9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F63C7B2-90D5-4725-8668-15FF073C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6D8205C-4200-4688-A8A1-9D2192E0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6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ABFEE-708F-4A34-BC51-53EA4BE4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37FB098-7382-4DBC-8476-94A0E36CA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E9C8207-F4B0-414F-BA89-404275762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236286F-7A9E-4339-B1AC-B534CDB26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9CD5695-EF79-4FCF-B03E-3B90460AF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FE673ED-ACD1-4F79-863B-A19B2CE9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40895-063F-4ED7-81C4-D5F24024EEB6}" type="datetime1">
              <a:rPr lang="en-US" smtClean="0"/>
              <a:t>11/21/2020</a:t>
            </a:fld>
            <a:endParaRPr lang="en-US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9EA93AD-4287-4432-B731-CF29BD2F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5C3E649-CEBF-4528-BB8C-9E81DBC0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3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75641E-7393-42CE-8C9C-A4EB13F8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C4A128D-1291-46CA-A8D8-28527D8A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BEDC-42DD-424F-A4B1-ED53B19C9D8C}" type="datetime1">
              <a:rPr lang="en-US" smtClean="0"/>
              <a:t>11/21/2020</a:t>
            </a:fld>
            <a:endParaRPr lang="en-U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BD800E1-90F6-4263-8E02-D3B7868A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1AE6AC8-9D7C-4401-8414-FFB9008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1A83F22-2870-4943-B869-11A3ED3C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B6E6D-2D8A-4DB2-A865-001AD2F4FC51}" type="datetime1">
              <a:rPr lang="en-US" smtClean="0"/>
              <a:t>11/21/2020</a:t>
            </a:fld>
            <a:endParaRPr lang="en-U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82BC699-1925-48E7-AE49-58EB34D1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5799D98-FEB5-48CB-BB66-45B7B3BFE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E8B14-A5CD-4367-8E1B-C610A617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055D84-4314-44A2-8E8F-B2372FFB1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C1B556F-17CB-40CC-AA1B-6EB1B49C7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F17E1D4-A7F5-41E5-B7AF-F524D2D0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AA02-EE05-4CC8-B627-BEB0016F57A2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E12B1A5-1EBB-4FA7-A42D-6972E98C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99597E7-F88A-49B1-98E2-DDDD2FA4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6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F959C-CC40-4C40-8255-AFB08D434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5BC3250-7CD1-4590-B2DF-A7103AB7DF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3E4E316-9668-41C9-B22E-21F109630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87E42A2-6C6C-485E-8D12-E24A5785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94638-65DE-484E-A6B4-67D8296CF754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212C1CC-7CDE-4F75-AEA5-7AFEBCD8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7BA7841-F71C-4947-A843-8026116E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8CD377B-EEF5-42AD-AE89-C7A11375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2"/>
            <a:ext cx="72404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D66108E-391E-4811-90CE-2100AB43C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60629"/>
            <a:ext cx="10515600" cy="4916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A1F29C-8180-4D94-90F2-0CD434DA4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4F85B-BA24-4B71-B118-2DB4FA01E97E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5854A3-9E96-40CA-802F-D8C249A6C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93111" y="6356350"/>
            <a:ext cx="4811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Wind Logistics Group - </a:t>
            </a:r>
            <a:r>
              <a:rPr lang="en-US" dirty="0" err="1"/>
              <a:t>Transportens</a:t>
            </a:r>
            <a:r>
              <a:rPr lang="en-US" dirty="0"/>
              <a:t> </a:t>
            </a:r>
            <a:r>
              <a:rPr lang="en-US" dirty="0" err="1"/>
              <a:t>Innovationsnetværk</a:t>
            </a:r>
            <a:r>
              <a:rPr lang="en-US" dirty="0"/>
              <a:t> 2019-2020</a:t>
            </a: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765C30-1E6D-44D6-89C0-CAF306377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FEF9B-180C-4998-8311-38F8445B3352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8900DEA2-CF92-4DAB-A40E-9B053233409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412" y="136524"/>
            <a:ext cx="3834831" cy="786753"/>
          </a:xfrm>
          <a:prstGeom prst="rect">
            <a:avLst/>
          </a:prstGeom>
        </p:spPr>
      </p:pic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02D43571-1928-4103-9359-CA8D9352BAE7}"/>
              </a:ext>
            </a:extLst>
          </p:cNvPr>
          <p:cNvCxnSpPr>
            <a:cxnSpLocks/>
          </p:cNvCxnSpPr>
          <p:nvPr userDrawn="1"/>
        </p:nvCxnSpPr>
        <p:spPr>
          <a:xfrm>
            <a:off x="0" y="1003177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2EF51931-D5D2-4D13-B03A-42EB8A894171}"/>
              </a:ext>
            </a:extLst>
          </p:cNvPr>
          <p:cNvCxnSpPr>
            <a:cxnSpLocks/>
          </p:cNvCxnSpPr>
          <p:nvPr userDrawn="1"/>
        </p:nvCxnSpPr>
        <p:spPr>
          <a:xfrm>
            <a:off x="0" y="6357830"/>
            <a:ext cx="12192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58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4EC8F-DBD8-49DC-B279-55628D6718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Wind Logistics Group</a:t>
            </a:r>
            <a:br>
              <a:rPr lang="en-US" dirty="0"/>
            </a:br>
            <a:br>
              <a:rPr lang="da-DK" sz="3600" dirty="0"/>
            </a:br>
            <a:r>
              <a:rPr lang="da-DK" sz="1400" i="1" dirty="0" err="1"/>
              <a:t>Continuation</a:t>
            </a:r>
            <a:r>
              <a:rPr lang="da-DK" sz="1400" i="1" dirty="0"/>
              <a:t> of </a:t>
            </a:r>
            <a:r>
              <a:rPr lang="da-DK" sz="1400" i="1" dirty="0" err="1"/>
              <a:t>PhD</a:t>
            </a:r>
            <a:r>
              <a:rPr lang="da-DK" sz="1400" i="1" dirty="0"/>
              <a:t> Reference Group</a:t>
            </a:r>
            <a:endParaRPr lang="en-US" sz="3600" i="1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0AC6F30-5DB7-4929-BA7D-C689EECE2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020078"/>
          </a:xfrm>
        </p:spPr>
        <p:txBody>
          <a:bodyPr>
            <a:normAutofit/>
          </a:bodyPr>
          <a:lstStyle/>
          <a:p>
            <a:r>
              <a:rPr lang="da-DK" sz="3200" b="1" dirty="0"/>
              <a:t>Online web meeting</a:t>
            </a:r>
          </a:p>
          <a:p>
            <a:r>
              <a:rPr lang="da-DK" b="1" dirty="0" err="1"/>
              <a:t>Altered</a:t>
            </a:r>
            <a:r>
              <a:rPr lang="da-DK" b="1" dirty="0"/>
              <a:t> meeting </a:t>
            </a:r>
            <a:r>
              <a:rPr lang="da-DK" b="1" dirty="0" err="1"/>
              <a:t>schedule</a:t>
            </a:r>
            <a:r>
              <a:rPr lang="da-DK" b="1" dirty="0"/>
              <a:t> (COVID-19)</a:t>
            </a:r>
          </a:p>
          <a:p>
            <a:r>
              <a:rPr lang="da-DK" sz="3200" b="1" dirty="0" err="1"/>
              <a:t>Replacing</a:t>
            </a:r>
            <a:r>
              <a:rPr lang="da-DK" sz="3200" b="1" dirty="0"/>
              <a:t> 3</a:t>
            </a:r>
            <a:r>
              <a:rPr lang="da-DK" sz="3200" b="1" baseline="30000" dirty="0"/>
              <a:t>rd</a:t>
            </a:r>
            <a:r>
              <a:rPr lang="da-DK" sz="3200" b="1" dirty="0"/>
              <a:t> face-to-face meeting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943C30A-01A9-4301-A04F-3D445B4716CC}"/>
              </a:ext>
            </a:extLst>
          </p:cNvPr>
          <p:cNvSpPr txBox="1"/>
          <p:nvPr/>
        </p:nvSpPr>
        <p:spPr>
          <a:xfrm>
            <a:off x="630315" y="5583145"/>
            <a:ext cx="58745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dirty="0"/>
              <a:t>Venue: Online</a:t>
            </a:r>
            <a:endParaRPr lang="en-US" sz="1600" dirty="0"/>
          </a:p>
          <a:p>
            <a:r>
              <a:rPr lang="da-DK" sz="2000" dirty="0"/>
              <a:t>Wind Logistics Group, Meeting #5, November 24, 2020</a:t>
            </a:r>
          </a:p>
          <a:p>
            <a:r>
              <a:rPr lang="da-DK" sz="600" i="1" dirty="0"/>
              <a:t>Global Wind Energy Shipping and Logistics </a:t>
            </a:r>
            <a:r>
              <a:rPr lang="da-DK" sz="600" i="1" dirty="0" err="1"/>
              <a:t>PhD</a:t>
            </a:r>
            <a:r>
              <a:rPr lang="da-DK" sz="600" i="1" dirty="0"/>
              <a:t> </a:t>
            </a:r>
            <a:r>
              <a:rPr lang="da-DK" sz="600" i="1" dirty="0" err="1"/>
              <a:t>project</a:t>
            </a:r>
            <a:r>
              <a:rPr lang="da-DK" sz="600" i="1" dirty="0"/>
              <a:t> Reference Group meeting (#15)</a:t>
            </a:r>
            <a:endParaRPr lang="da-DK" sz="1050" i="1" dirty="0"/>
          </a:p>
        </p:txBody>
      </p:sp>
    </p:spTree>
    <p:extLst>
      <p:ext uri="{BB962C8B-B14F-4D97-AF65-F5344CB8AC3E}">
        <p14:creationId xmlns:p14="http://schemas.microsoft.com/office/powerpoint/2010/main" val="771970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DBB3E-CD2F-40AC-B167-6FC337921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Indications</a:t>
            </a:r>
            <a:r>
              <a:rPr lang="da-DK" dirty="0"/>
              <a:t> on </a:t>
            </a:r>
            <a:r>
              <a:rPr lang="da-DK" dirty="0" err="1"/>
              <a:t>nacelle</a:t>
            </a:r>
            <a:r>
              <a:rPr lang="da-DK" dirty="0"/>
              <a:t> </a:t>
            </a:r>
            <a:r>
              <a:rPr lang="da-DK" dirty="0" err="1"/>
              <a:t>weigth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upscaling</a:t>
            </a:r>
            <a:endParaRPr lang="en-U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761FCF4-A826-46BC-91BB-D772F7EE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EC637051-609C-42B8-8991-453874B9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10</a:t>
            </a:fld>
            <a:endParaRPr lang="en-US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4F52457D-2BBF-4F2B-9E29-2F049DFB3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55" y="1130466"/>
            <a:ext cx="7831539" cy="510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60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E42D0-4059-4F3B-A452-3AD59636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Next</a:t>
            </a:r>
            <a:r>
              <a:rPr lang="da-DK" dirty="0"/>
              <a:t> steps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E84071-4E5D-40A5-9C58-9112D86E2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would</a:t>
            </a:r>
            <a:r>
              <a:rPr lang="da-DK" dirty="0"/>
              <a:t> like for </a:t>
            </a:r>
            <a:r>
              <a:rPr lang="da-DK" dirty="0" err="1"/>
              <a:t>this</a:t>
            </a:r>
            <a:r>
              <a:rPr lang="da-DK" dirty="0"/>
              <a:t> to </a:t>
            </a:r>
            <a:r>
              <a:rPr lang="da-DK" dirty="0" err="1"/>
              <a:t>be</a:t>
            </a:r>
            <a:r>
              <a:rPr lang="da-DK" dirty="0"/>
              <a:t> an open source </a:t>
            </a:r>
            <a:r>
              <a:rPr lang="da-DK" dirty="0" err="1"/>
              <a:t>tool</a:t>
            </a:r>
            <a:endParaRPr lang="da-DK" dirty="0"/>
          </a:p>
          <a:p>
            <a:r>
              <a:rPr lang="da-DK" dirty="0" err="1"/>
              <a:t>Available</a:t>
            </a:r>
            <a:r>
              <a:rPr lang="da-DK" dirty="0"/>
              <a:t> online</a:t>
            </a:r>
          </a:p>
          <a:p>
            <a:r>
              <a:rPr lang="da-DK" dirty="0"/>
              <a:t>It is not </a:t>
            </a:r>
            <a:r>
              <a:rPr lang="da-DK" dirty="0" err="1"/>
              <a:t>yet</a:t>
            </a:r>
            <a:r>
              <a:rPr lang="da-DK" dirty="0"/>
              <a:t> </a:t>
            </a:r>
            <a:r>
              <a:rPr lang="da-DK" dirty="0" err="1"/>
              <a:t>completed</a:t>
            </a:r>
            <a:endParaRPr lang="da-DK" dirty="0"/>
          </a:p>
          <a:p>
            <a:r>
              <a:rPr lang="da-DK" dirty="0"/>
              <a:t>To finalize the tool, we need:</a:t>
            </a:r>
          </a:p>
          <a:p>
            <a:pPr lvl="1"/>
            <a:r>
              <a:rPr lang="da-DK" dirty="0"/>
              <a:t> Verfication/input on component data from OEM´s</a:t>
            </a:r>
          </a:p>
          <a:p>
            <a:pPr lvl="1"/>
            <a:r>
              <a:rPr lang="da-DK" dirty="0"/>
              <a:t> Calculated projection based on current/updated data</a:t>
            </a:r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ABCAD50-AC65-46B2-9C22-34AF0A73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6A48694-AC3F-4F39-9860-03AE5A2D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98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CA8BA-2830-414E-AEBC-F9DA431A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Recommendation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3EF10A-9A45-4DCE-A956-C3EFA4B27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We recommend to Wind Logistics Group that OEM´s are engaged</a:t>
            </a:r>
          </a:p>
          <a:p>
            <a:r>
              <a:rPr lang="da-DK" dirty="0"/>
              <a:t>This can be done by support from Group members/</a:t>
            </a:r>
            <a:r>
              <a:rPr lang="da-DK" dirty="0" err="1"/>
              <a:t>network</a:t>
            </a:r>
            <a:endParaRPr lang="da-DK" dirty="0"/>
          </a:p>
          <a:p>
            <a:r>
              <a:rPr lang="da-DK" dirty="0"/>
              <a:t>The time it will take is 2-3 </a:t>
            </a:r>
            <a:r>
              <a:rPr lang="da-DK" dirty="0" err="1"/>
              <a:t>weeks</a:t>
            </a:r>
            <a:r>
              <a:rPr lang="da-DK" dirty="0">
                <a:solidFill>
                  <a:srgbClr val="FF0000"/>
                </a:solidFill>
              </a:rPr>
              <a:t>[?]</a:t>
            </a:r>
          </a:p>
          <a:p>
            <a:r>
              <a:rPr lang="en-US" dirty="0"/>
              <a:t>If technical information from OEM´s is not available, we will engage e.g. DTU Wind Power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do the predictions</a:t>
            </a:r>
          </a:p>
          <a:p>
            <a:pPr lvl="1"/>
            <a:r>
              <a:rPr lang="en-US" dirty="0"/>
              <a:t>The cost of DKK 100-200K to carry out the prediction will be sourced from Energy Cluster Denmark under </a:t>
            </a:r>
            <a:r>
              <a:rPr lang="en-US" dirty="0" err="1"/>
              <a:t>vidensbro</a:t>
            </a:r>
            <a:r>
              <a:rPr lang="en-US" dirty="0"/>
              <a:t> (“knowledge bridge”) funding scheme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3FBE092-610E-4A5B-845B-4812E157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A60926C-619F-4653-BA6C-3D9F6C05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8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63580-C0D6-4740-A74F-1EB2F2702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3153"/>
            <a:ext cx="7240480" cy="1325563"/>
          </a:xfrm>
        </p:spPr>
        <p:txBody>
          <a:bodyPr/>
          <a:lstStyle/>
          <a:p>
            <a:r>
              <a:rPr lang="da-DK" dirty="0"/>
              <a:t>Speed </a:t>
            </a:r>
            <a:r>
              <a:rPr lang="da-DK" dirty="0" err="1"/>
              <a:t>boat</a:t>
            </a:r>
            <a:r>
              <a:rPr lang="da-DK" dirty="0"/>
              <a:t> </a:t>
            </a:r>
            <a:r>
              <a:rPr lang="da-DK" dirty="0" err="1"/>
              <a:t>update</a:t>
            </a:r>
            <a:br>
              <a:rPr lang="da-DK" dirty="0"/>
            </a:br>
            <a:r>
              <a:rPr lang="da-DK" dirty="0"/>
              <a:t>- Transport </a:t>
            </a:r>
            <a:r>
              <a:rPr lang="da-DK" dirty="0" err="1"/>
              <a:t>concept</a:t>
            </a:r>
            <a:r>
              <a:rPr lang="da-DK" dirty="0"/>
              <a:t> for big </a:t>
            </a:r>
            <a:r>
              <a:rPr lang="da-DK" dirty="0" err="1"/>
              <a:t>wind</a:t>
            </a:r>
            <a:r>
              <a:rPr lang="da-DK" dirty="0"/>
              <a:t> turbines</a:t>
            </a:r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8690404-0AC9-4D24-8DB9-EB4BDF5F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E08299D-A16F-493D-9DC9-E6640D4B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2</a:t>
            </a:fld>
            <a:endParaRPr lang="en-US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6CC5766-FC3C-4E6A-B76D-FEF04CACA19B}"/>
              </a:ext>
            </a:extLst>
          </p:cNvPr>
          <p:cNvSpPr/>
          <p:nvPr/>
        </p:nvSpPr>
        <p:spPr>
          <a:xfrm>
            <a:off x="3524433" y="1642369"/>
            <a:ext cx="5095783" cy="9232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September 22, 2020 online </a:t>
            </a:r>
            <a:r>
              <a:rPr lang="da-DK" sz="2400" dirty="0" err="1"/>
              <a:t>call</a:t>
            </a:r>
            <a:r>
              <a:rPr lang="da-DK" sz="2400" dirty="0"/>
              <a:t>:</a:t>
            </a:r>
          </a:p>
          <a:p>
            <a:pPr algn="ctr"/>
            <a:r>
              <a:rPr lang="da-DK" sz="2400" dirty="0"/>
              <a:t>- decision to split in 3 sub-speed </a:t>
            </a:r>
            <a:r>
              <a:rPr lang="da-DK" sz="2400" dirty="0" err="1"/>
              <a:t>boats</a:t>
            </a:r>
            <a:endParaRPr lang="en-US" sz="24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B63F2EF-FF43-4441-8A19-F77697ED5826}"/>
              </a:ext>
            </a:extLst>
          </p:cNvPr>
          <p:cNvSpPr/>
          <p:nvPr/>
        </p:nvSpPr>
        <p:spPr>
          <a:xfrm>
            <a:off x="978019" y="3616171"/>
            <a:ext cx="2547891" cy="15994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/>
              <a:t>Specifications</a:t>
            </a:r>
            <a:r>
              <a:rPr lang="da-DK" sz="2400" dirty="0"/>
              <a:t> for</a:t>
            </a:r>
          </a:p>
          <a:p>
            <a:pPr algn="ctr"/>
            <a:r>
              <a:rPr lang="da-DK" sz="2400" dirty="0" err="1"/>
              <a:t>existing</a:t>
            </a:r>
            <a:r>
              <a:rPr lang="da-DK" sz="2400" dirty="0"/>
              <a:t> and future</a:t>
            </a:r>
          </a:p>
          <a:p>
            <a:pPr algn="ctr"/>
            <a:r>
              <a:rPr lang="da-DK" sz="2400" dirty="0" err="1"/>
              <a:t>wind</a:t>
            </a:r>
            <a:r>
              <a:rPr lang="da-DK" sz="2400" dirty="0"/>
              <a:t> ports</a:t>
            </a:r>
            <a:endParaRPr lang="en-US" sz="2400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E7298F1-A79C-4FD5-ABBC-F0D722730C94}"/>
              </a:ext>
            </a:extLst>
          </p:cNvPr>
          <p:cNvSpPr/>
          <p:nvPr/>
        </p:nvSpPr>
        <p:spPr>
          <a:xfrm>
            <a:off x="4798378" y="3616171"/>
            <a:ext cx="2547891" cy="15994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Transport, </a:t>
            </a:r>
            <a:r>
              <a:rPr lang="da-DK" sz="2400" dirty="0" err="1"/>
              <a:t>lifting</a:t>
            </a:r>
            <a:r>
              <a:rPr lang="da-DK" sz="2400" dirty="0"/>
              <a:t>, and handling </a:t>
            </a:r>
            <a:r>
              <a:rPr lang="da-DK" sz="2400" dirty="0" err="1"/>
              <a:t>equipment</a:t>
            </a:r>
            <a:endParaRPr lang="en-US" sz="2400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E5B343A4-7ACB-4F78-B48E-776040AFE76C}"/>
              </a:ext>
            </a:extLst>
          </p:cNvPr>
          <p:cNvSpPr/>
          <p:nvPr/>
        </p:nvSpPr>
        <p:spPr>
          <a:xfrm>
            <a:off x="8620216" y="3616171"/>
            <a:ext cx="2547891" cy="15994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Wind </a:t>
            </a:r>
            <a:r>
              <a:rPr lang="da-DK" sz="2400" dirty="0" err="1"/>
              <a:t>vessels</a:t>
            </a:r>
            <a:r>
              <a:rPr lang="da-DK" sz="2400" dirty="0"/>
              <a:t> of the future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107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63580-C0D6-4740-A74F-1EB2F2702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3153"/>
            <a:ext cx="7240480" cy="1325563"/>
          </a:xfrm>
        </p:spPr>
        <p:txBody>
          <a:bodyPr/>
          <a:lstStyle/>
          <a:p>
            <a:r>
              <a:rPr lang="da-DK" dirty="0"/>
              <a:t>Speed </a:t>
            </a:r>
            <a:r>
              <a:rPr lang="da-DK" dirty="0" err="1"/>
              <a:t>boat</a:t>
            </a:r>
            <a:r>
              <a:rPr lang="da-DK" dirty="0"/>
              <a:t> </a:t>
            </a:r>
            <a:r>
              <a:rPr lang="da-DK" dirty="0" err="1"/>
              <a:t>update</a:t>
            </a:r>
            <a:br>
              <a:rPr lang="da-DK" dirty="0"/>
            </a:br>
            <a:r>
              <a:rPr lang="da-DK" dirty="0"/>
              <a:t>- Transport </a:t>
            </a:r>
            <a:r>
              <a:rPr lang="da-DK" dirty="0" err="1"/>
              <a:t>concept</a:t>
            </a:r>
            <a:r>
              <a:rPr lang="da-DK" dirty="0"/>
              <a:t> for big </a:t>
            </a:r>
            <a:r>
              <a:rPr lang="da-DK" dirty="0" err="1"/>
              <a:t>wind</a:t>
            </a:r>
            <a:r>
              <a:rPr lang="da-DK" dirty="0"/>
              <a:t> turbines</a:t>
            </a:r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8690404-0AC9-4D24-8DB9-EB4BDF5F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E08299D-A16F-493D-9DC9-E6640D4B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3</a:t>
            </a:fld>
            <a:endParaRPr lang="en-US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46CC5766-FC3C-4E6A-B76D-FEF04CACA19B}"/>
              </a:ext>
            </a:extLst>
          </p:cNvPr>
          <p:cNvSpPr/>
          <p:nvPr/>
        </p:nvSpPr>
        <p:spPr>
          <a:xfrm>
            <a:off x="3524433" y="1642369"/>
            <a:ext cx="5095783" cy="9232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September 22, 2020 online </a:t>
            </a:r>
            <a:r>
              <a:rPr lang="da-DK" sz="2400" dirty="0" err="1"/>
              <a:t>call</a:t>
            </a:r>
            <a:r>
              <a:rPr lang="da-DK" sz="2400" dirty="0"/>
              <a:t>:</a:t>
            </a:r>
          </a:p>
          <a:p>
            <a:pPr algn="ctr"/>
            <a:r>
              <a:rPr lang="da-DK" sz="2400" dirty="0"/>
              <a:t>- decision to split in 3 sub-speed </a:t>
            </a:r>
            <a:r>
              <a:rPr lang="da-DK" sz="2400" dirty="0" err="1"/>
              <a:t>boats</a:t>
            </a:r>
            <a:endParaRPr lang="en-US" sz="2400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B63F2EF-FF43-4441-8A19-F77697ED5826}"/>
              </a:ext>
            </a:extLst>
          </p:cNvPr>
          <p:cNvSpPr/>
          <p:nvPr/>
        </p:nvSpPr>
        <p:spPr>
          <a:xfrm>
            <a:off x="978019" y="3616171"/>
            <a:ext cx="2547891" cy="15994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err="1"/>
              <a:t>Specifications</a:t>
            </a:r>
            <a:r>
              <a:rPr lang="da-DK" sz="2400" dirty="0"/>
              <a:t> for</a:t>
            </a:r>
          </a:p>
          <a:p>
            <a:pPr algn="ctr"/>
            <a:r>
              <a:rPr lang="da-DK" sz="2400" dirty="0" err="1"/>
              <a:t>existing</a:t>
            </a:r>
            <a:r>
              <a:rPr lang="da-DK" sz="2400" dirty="0"/>
              <a:t> and future</a:t>
            </a:r>
          </a:p>
          <a:p>
            <a:pPr algn="ctr"/>
            <a:r>
              <a:rPr lang="da-DK" sz="2400" dirty="0" err="1"/>
              <a:t>wind</a:t>
            </a:r>
            <a:r>
              <a:rPr lang="da-DK" sz="2400" dirty="0"/>
              <a:t> ports</a:t>
            </a:r>
            <a:endParaRPr lang="en-US" sz="2400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E7298F1-A79C-4FD5-ABBC-F0D722730C94}"/>
              </a:ext>
            </a:extLst>
          </p:cNvPr>
          <p:cNvSpPr/>
          <p:nvPr/>
        </p:nvSpPr>
        <p:spPr>
          <a:xfrm>
            <a:off x="4798378" y="3616171"/>
            <a:ext cx="2547891" cy="15994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Transport, </a:t>
            </a:r>
            <a:r>
              <a:rPr lang="da-DK" sz="2400" dirty="0" err="1"/>
              <a:t>lifting</a:t>
            </a:r>
            <a:r>
              <a:rPr lang="da-DK" sz="2400" dirty="0"/>
              <a:t>, and handling </a:t>
            </a:r>
            <a:r>
              <a:rPr lang="da-DK" sz="2400" dirty="0" err="1"/>
              <a:t>equipment</a:t>
            </a:r>
            <a:endParaRPr lang="en-US" sz="2400" dirty="0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E5B343A4-7ACB-4F78-B48E-776040AFE76C}"/>
              </a:ext>
            </a:extLst>
          </p:cNvPr>
          <p:cNvSpPr/>
          <p:nvPr/>
        </p:nvSpPr>
        <p:spPr>
          <a:xfrm>
            <a:off x="8620216" y="3616171"/>
            <a:ext cx="2547891" cy="15994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Wind </a:t>
            </a:r>
            <a:r>
              <a:rPr lang="da-DK" sz="2400" dirty="0" err="1"/>
              <a:t>vessels</a:t>
            </a:r>
            <a:r>
              <a:rPr lang="da-DK" sz="2400" dirty="0"/>
              <a:t> of the future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71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816090-EF0A-4570-829D-CC029C51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033"/>
            <a:ext cx="7489054" cy="1325563"/>
          </a:xfrm>
        </p:spPr>
        <p:txBody>
          <a:bodyPr>
            <a:normAutofit/>
          </a:bodyPr>
          <a:lstStyle/>
          <a:p>
            <a:r>
              <a:rPr lang="en-US" dirty="0"/>
              <a:t>Specifications for existing and future wind ports</a:t>
            </a:r>
            <a:br>
              <a:rPr lang="en-US" dirty="0"/>
            </a:br>
            <a:r>
              <a:rPr lang="da-DK" dirty="0"/>
              <a:t>- the basic </a:t>
            </a:r>
            <a:r>
              <a:rPr lang="da-DK" dirty="0" err="1"/>
              <a:t>idea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C86F3EE-B381-40D4-AAA0-661E589A7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Evaluation of an </a:t>
            </a:r>
            <a:r>
              <a:rPr lang="da-DK" dirty="0" err="1"/>
              <a:t>existing</a:t>
            </a:r>
            <a:r>
              <a:rPr lang="da-DK" dirty="0"/>
              <a:t> or new port</a:t>
            </a:r>
          </a:p>
          <a:p>
            <a:r>
              <a:rPr lang="da-DK" dirty="0"/>
              <a:t>Wind </a:t>
            </a:r>
            <a:r>
              <a:rPr lang="da-DK" dirty="0" err="1"/>
              <a:t>energy</a:t>
            </a:r>
            <a:endParaRPr lang="da-DK" dirty="0"/>
          </a:p>
          <a:p>
            <a:r>
              <a:rPr lang="da-DK" dirty="0"/>
              <a:t>Tool</a:t>
            </a:r>
          </a:p>
          <a:p>
            <a:r>
              <a:rPr lang="da-DK" dirty="0"/>
              <a:t>Data </a:t>
            </a:r>
            <a:r>
              <a:rPr lang="da-DK" dirty="0" err="1"/>
              <a:t>entry</a:t>
            </a:r>
            <a:endParaRPr lang="da-DK" dirty="0"/>
          </a:p>
          <a:p>
            <a:r>
              <a:rPr lang="da-DK" dirty="0"/>
              <a:t>Traffic light </a:t>
            </a:r>
            <a:r>
              <a:rPr lang="da-DK" dirty="0" err="1"/>
              <a:t>notification</a:t>
            </a:r>
            <a:r>
              <a:rPr lang="da-DK" dirty="0"/>
              <a:t> of </a:t>
            </a:r>
            <a:r>
              <a:rPr lang="da-DK" dirty="0" err="1"/>
              <a:t>suitability</a:t>
            </a:r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0D08E63-759C-4D2D-ABC6-A62226534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3AE74C-5DB5-49CF-A3D1-B14BF9DF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3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8364E-061E-4B1E-84A5-8142C9119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Our</a:t>
            </a:r>
            <a:r>
              <a:rPr lang="da-DK" dirty="0"/>
              <a:t> intention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78EBE1-6228-4082-96C5-46B33A8D9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Wind turbine </a:t>
            </a:r>
            <a:r>
              <a:rPr lang="da-DK" dirty="0" err="1"/>
              <a:t>yield</a:t>
            </a:r>
            <a:r>
              <a:rPr lang="da-DK" dirty="0"/>
              <a:t> per WTG is </a:t>
            </a:r>
            <a:r>
              <a:rPr lang="da-DK" dirty="0" err="1"/>
              <a:t>constantly</a:t>
            </a:r>
            <a:r>
              <a:rPr lang="da-DK" dirty="0"/>
              <a:t> </a:t>
            </a:r>
            <a:r>
              <a:rPr lang="da-DK" dirty="0" err="1"/>
              <a:t>being</a:t>
            </a:r>
            <a:r>
              <a:rPr lang="da-DK" dirty="0"/>
              <a:t> </a:t>
            </a:r>
            <a:r>
              <a:rPr lang="da-DK" dirty="0" err="1"/>
              <a:t>upscaled</a:t>
            </a:r>
            <a:endParaRPr lang="da-DK" dirty="0"/>
          </a:p>
          <a:p>
            <a:pPr lvl="1"/>
            <a:r>
              <a:rPr lang="da-DK" dirty="0" err="1"/>
              <a:t>Bigger</a:t>
            </a:r>
            <a:r>
              <a:rPr lang="da-DK" dirty="0"/>
              <a:t> dimensions</a:t>
            </a:r>
          </a:p>
          <a:p>
            <a:pPr lvl="1"/>
            <a:r>
              <a:rPr lang="da-DK" dirty="0"/>
              <a:t>Heavier </a:t>
            </a:r>
            <a:r>
              <a:rPr lang="da-DK" dirty="0" err="1"/>
              <a:t>weights</a:t>
            </a:r>
            <a:endParaRPr lang="da-DK" dirty="0"/>
          </a:p>
          <a:p>
            <a:r>
              <a:rPr lang="da-DK" dirty="0" err="1"/>
              <a:t>Dillemma</a:t>
            </a:r>
            <a:r>
              <a:rPr lang="da-DK" dirty="0"/>
              <a:t>: Future </a:t>
            </a:r>
            <a:r>
              <a:rPr lang="da-DK" dirty="0" err="1"/>
              <a:t>proofing</a:t>
            </a:r>
            <a:endParaRPr lang="en-US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0430D87-B1A3-4FFF-9BA1-7B97C1AD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D934CBF-E802-4E38-875D-80019E89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EEEAAA-4469-4F46-88B4-C717A44E2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030"/>
            <a:ext cx="7240480" cy="1325563"/>
          </a:xfrm>
        </p:spPr>
        <p:txBody>
          <a:bodyPr/>
          <a:lstStyle/>
          <a:p>
            <a:r>
              <a:rPr lang="da-DK" dirty="0" err="1"/>
              <a:t>Our</a:t>
            </a:r>
            <a:r>
              <a:rPr lang="da-DK" dirty="0"/>
              <a:t> </a:t>
            </a:r>
            <a:r>
              <a:rPr lang="da-DK" dirty="0" err="1"/>
              <a:t>tool</a:t>
            </a:r>
            <a:r>
              <a:rPr lang="da-DK" dirty="0"/>
              <a:t> is </a:t>
            </a:r>
            <a:r>
              <a:rPr lang="da-DK" dirty="0" err="1"/>
              <a:t>work</a:t>
            </a:r>
            <a:r>
              <a:rPr lang="da-DK" dirty="0"/>
              <a:t> in </a:t>
            </a:r>
            <a:r>
              <a:rPr lang="da-DK" dirty="0" err="1"/>
              <a:t>progress</a:t>
            </a:r>
            <a:br>
              <a:rPr lang="da-DK" dirty="0"/>
            </a:br>
            <a:r>
              <a:rPr lang="da-DK" dirty="0"/>
              <a:t>- </a:t>
            </a:r>
            <a:r>
              <a:rPr lang="da-DK" dirty="0" err="1"/>
              <a:t>examples</a:t>
            </a:r>
            <a:r>
              <a:rPr lang="da-DK" dirty="0"/>
              <a:t> of output from the </a:t>
            </a:r>
            <a:r>
              <a:rPr lang="da-DK" dirty="0" err="1"/>
              <a:t>tool</a:t>
            </a:r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A840CE-EA0A-4D03-AF8A-811B6C1DF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Graphs to </a:t>
            </a:r>
            <a:r>
              <a:rPr lang="da-DK" dirty="0" err="1"/>
              <a:t>predict</a:t>
            </a:r>
            <a:r>
              <a:rPr lang="da-DK" dirty="0"/>
              <a:t> the future</a:t>
            </a:r>
          </a:p>
          <a:p>
            <a:pPr lvl="1"/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would</a:t>
            </a:r>
            <a:r>
              <a:rPr lang="da-DK" dirty="0"/>
              <a:t> like to show </a:t>
            </a:r>
            <a:r>
              <a:rPr lang="da-DK" dirty="0" err="1"/>
              <a:t>developments</a:t>
            </a:r>
            <a:r>
              <a:rPr lang="da-DK" dirty="0"/>
              <a:t> over time</a:t>
            </a:r>
          </a:p>
          <a:p>
            <a:pPr lvl="2"/>
            <a:r>
              <a:rPr lang="da-DK" dirty="0"/>
              <a:t>WTG model ”</a:t>
            </a:r>
            <a:r>
              <a:rPr lang="da-DK" dirty="0" err="1"/>
              <a:t>jumps</a:t>
            </a:r>
            <a:r>
              <a:rPr lang="da-DK" dirty="0"/>
              <a:t>” cause </a:t>
            </a:r>
            <a:r>
              <a:rPr lang="da-DK" dirty="0" err="1"/>
              <a:t>weight</a:t>
            </a:r>
            <a:r>
              <a:rPr lang="da-DK" dirty="0"/>
              <a:t>/dimensions to </a:t>
            </a:r>
            <a:r>
              <a:rPr lang="da-DK" dirty="0" err="1"/>
              <a:t>increase</a:t>
            </a:r>
            <a:r>
              <a:rPr lang="da-DK" dirty="0"/>
              <a:t> </a:t>
            </a:r>
            <a:r>
              <a:rPr lang="da-DK" dirty="0" err="1"/>
              <a:t>significantly</a:t>
            </a:r>
            <a:r>
              <a:rPr lang="da-DK" dirty="0"/>
              <a:t>; </a:t>
            </a:r>
            <a:r>
              <a:rPr lang="da-DK" dirty="0" err="1"/>
              <a:t>flatteneed</a:t>
            </a:r>
            <a:r>
              <a:rPr lang="da-DK" dirty="0"/>
              <a:t> over time as MW is </a:t>
            </a:r>
            <a:r>
              <a:rPr lang="da-DK" dirty="0" err="1"/>
              <a:t>upscaled</a:t>
            </a:r>
            <a:r>
              <a:rPr lang="da-DK" dirty="0"/>
              <a:t> for </a:t>
            </a:r>
            <a:r>
              <a:rPr lang="da-DK" dirty="0" err="1"/>
              <a:t>each</a:t>
            </a:r>
            <a:r>
              <a:rPr lang="da-DK" dirty="0"/>
              <a:t> WTG model</a:t>
            </a:r>
          </a:p>
          <a:p>
            <a:pPr lvl="2"/>
            <a:r>
              <a:rPr lang="da-DK" dirty="0"/>
              <a:t>Blade </a:t>
            </a:r>
            <a:r>
              <a:rPr lang="da-DK" dirty="0" err="1"/>
              <a:t>length</a:t>
            </a:r>
            <a:r>
              <a:rPr lang="da-DK" dirty="0"/>
              <a:t>/</a:t>
            </a:r>
            <a:r>
              <a:rPr lang="da-DK" dirty="0" err="1"/>
              <a:t>weight</a:t>
            </a:r>
            <a:endParaRPr lang="da-DK" dirty="0"/>
          </a:p>
          <a:p>
            <a:pPr lvl="2"/>
            <a:r>
              <a:rPr lang="da-DK" dirty="0"/>
              <a:t>Blade </a:t>
            </a:r>
            <a:r>
              <a:rPr lang="da-DK" dirty="0" err="1"/>
              <a:t>length</a:t>
            </a:r>
            <a:r>
              <a:rPr lang="da-DK" dirty="0"/>
              <a:t>/blade </a:t>
            </a:r>
            <a:r>
              <a:rPr lang="da-DK" dirty="0" err="1"/>
              <a:t>root</a:t>
            </a:r>
            <a:r>
              <a:rPr lang="da-DK" dirty="0"/>
              <a:t> diameter</a:t>
            </a:r>
          </a:p>
          <a:p>
            <a:pPr lvl="2"/>
            <a:r>
              <a:rPr lang="da-DK" dirty="0" err="1"/>
              <a:t>Nacelle</a:t>
            </a:r>
            <a:r>
              <a:rPr lang="da-DK" dirty="0"/>
              <a:t> </a:t>
            </a:r>
            <a:r>
              <a:rPr lang="da-DK" dirty="0" err="1"/>
              <a:t>yield</a:t>
            </a:r>
            <a:r>
              <a:rPr lang="da-DK" dirty="0"/>
              <a:t>/</a:t>
            </a:r>
            <a:r>
              <a:rPr lang="da-DK" dirty="0" err="1"/>
              <a:t>weight</a:t>
            </a:r>
            <a:r>
              <a:rPr lang="da-DK" dirty="0"/>
              <a:t>/</a:t>
            </a:r>
            <a:r>
              <a:rPr lang="da-DK" dirty="0" err="1"/>
              <a:t>size</a:t>
            </a:r>
            <a:endParaRPr lang="da-DK" dirty="0"/>
          </a:p>
          <a:p>
            <a:pPr lvl="2"/>
            <a:r>
              <a:rPr lang="da-DK" dirty="0" err="1"/>
              <a:t>Etc</a:t>
            </a:r>
            <a:r>
              <a:rPr lang="da-DK" dirty="0"/>
              <a:t>… </a:t>
            </a:r>
          </a:p>
          <a:p>
            <a:r>
              <a:rPr lang="da-DK" dirty="0" err="1"/>
              <a:t>Tables</a:t>
            </a:r>
            <a:r>
              <a:rPr lang="da-DK" dirty="0"/>
              <a:t> with data from the </a:t>
            </a:r>
            <a:r>
              <a:rPr lang="da-DK" dirty="0" err="1"/>
              <a:t>past</a:t>
            </a:r>
            <a:endParaRPr lang="da-DK" dirty="0"/>
          </a:p>
          <a:p>
            <a:pPr lvl="1"/>
            <a:r>
              <a:rPr lang="da-DK" dirty="0" err="1"/>
              <a:t>Showing</a:t>
            </a:r>
            <a:r>
              <a:rPr lang="da-DK" dirty="0"/>
              <a:t> </a:t>
            </a:r>
            <a:r>
              <a:rPr lang="da-DK" dirty="0" err="1"/>
              <a:t>developments</a:t>
            </a:r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0FB4E0-4052-4DE3-BDF4-28E46FF0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B741DAF-21CD-4521-A065-D54FE013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6</a:t>
            </a:fld>
            <a:endParaRPr lang="en-US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EF4E001E-13C9-4CF2-B8CC-944224025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30142"/>
            <a:ext cx="5562864" cy="312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7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0E155-6C1F-4633-87CC-610B961DD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Our</a:t>
            </a:r>
            <a:r>
              <a:rPr lang="da-DK" dirty="0"/>
              <a:t> </a:t>
            </a:r>
            <a:r>
              <a:rPr lang="da-DK" dirty="0" err="1"/>
              <a:t>goal</a:t>
            </a:r>
            <a:r>
              <a:rPr lang="da-DK" dirty="0"/>
              <a:t>: Present and future ports</a:t>
            </a:r>
            <a:endParaRPr lang="en-U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EFA688A-CFA7-4FF3-87BC-162FC6A4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ED00262-C88F-43BB-A6CB-0675D9FC2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7</a:t>
            </a:fld>
            <a:endParaRPr lang="en-US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D0C869-6B3E-4CBD-A822-F4B86C810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70522"/>
            <a:ext cx="8645879" cy="484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9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96186F-93E7-4E96-81CB-91797B72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Big input </a:t>
            </a:r>
            <a:r>
              <a:rPr lang="da-DK" dirty="0" err="1"/>
              <a:t>section</a:t>
            </a:r>
            <a:r>
              <a:rPr lang="da-DK" dirty="0"/>
              <a:t> for </a:t>
            </a:r>
            <a:r>
              <a:rPr lang="da-DK" dirty="0" err="1"/>
              <a:t>desired</a:t>
            </a:r>
            <a:r>
              <a:rPr lang="da-DK" dirty="0"/>
              <a:t> </a:t>
            </a:r>
            <a:r>
              <a:rPr lang="da-DK" dirty="0" err="1"/>
              <a:t>outcome</a:t>
            </a:r>
            <a:endParaRPr lang="en-U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724F49B-1BAA-46C4-B9C8-04A5A755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1D8A5BA-BC0A-4ED6-BD06-11329D13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8</a:t>
            </a:fld>
            <a:endParaRPr lang="en-US"/>
          </a:p>
        </p:txBody>
      </p:sp>
      <p:pic>
        <p:nvPicPr>
          <p:cNvPr id="5" name="Billede 4" descr="Et billede, der indeholder bord, computer, stor, skrivebord&#10;&#10;Automatisk genereret beskrivelse">
            <a:extLst>
              <a:ext uri="{FF2B5EF4-FFF2-40B4-BE49-F238E27FC236}">
                <a16:creationId xmlns:a16="http://schemas.microsoft.com/office/drawing/2014/main" id="{363553DD-3F66-4866-B35A-74A4073C28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59" y="1166240"/>
            <a:ext cx="8357932" cy="497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79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E3E78-4823-4283-BC4A-1579A3CBC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Understanding</a:t>
            </a:r>
            <a:r>
              <a:rPr lang="da-DK" dirty="0"/>
              <a:t> </a:t>
            </a:r>
            <a:r>
              <a:rPr lang="da-DK" dirty="0" err="1"/>
              <a:t>size</a:t>
            </a:r>
            <a:r>
              <a:rPr lang="da-DK" dirty="0"/>
              <a:t> and </a:t>
            </a:r>
            <a:r>
              <a:rPr lang="da-DK" dirty="0" err="1"/>
              <a:t>weight</a:t>
            </a:r>
            <a:endParaRPr lang="en-US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4D4EC2B-D622-4F42-BD84-F267C974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Wind Logistics Group - Transportens Innovationsnetværk 2019-2020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1DB0EB7-37D3-454F-BEB1-0ADE8C68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EF9B-180C-4998-8311-38F8445B3352}" type="slidenum">
              <a:rPr lang="en-US" smtClean="0"/>
              <a:t>9</a:t>
            </a:fld>
            <a:endParaRPr lang="en-US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AE8C5903-BC9F-4024-A4EF-3B1B56858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9" y="1344455"/>
            <a:ext cx="5837798" cy="3802053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D41DB151-6909-4A8E-8659-B71BA272F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778" y="1344455"/>
            <a:ext cx="5837798" cy="3802053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C5A262E0-60D6-425C-A92C-EBA067F5CB6E}"/>
              </a:ext>
            </a:extLst>
          </p:cNvPr>
          <p:cNvSpPr txBox="1"/>
          <p:nvPr/>
        </p:nvSpPr>
        <p:spPr>
          <a:xfrm>
            <a:off x="3470370" y="5335398"/>
            <a:ext cx="5630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b="1" i="1" dirty="0"/>
              <a:t>How big is big </a:t>
            </a:r>
            <a:r>
              <a:rPr lang="da-DK" b="1" i="1" dirty="0" err="1"/>
              <a:t>enough</a:t>
            </a:r>
            <a:r>
              <a:rPr lang="da-DK" b="1" i="1" dirty="0"/>
              <a:t>?</a:t>
            </a:r>
          </a:p>
          <a:p>
            <a:pPr algn="ctr"/>
            <a:r>
              <a:rPr lang="da-DK" b="1" i="1" dirty="0" err="1"/>
              <a:t>Our</a:t>
            </a:r>
            <a:r>
              <a:rPr lang="da-DK" b="1" i="1" dirty="0"/>
              <a:t> output is </a:t>
            </a:r>
            <a:r>
              <a:rPr lang="da-DK" b="1" i="1" dirty="0" err="1"/>
              <a:t>only</a:t>
            </a:r>
            <a:r>
              <a:rPr lang="da-DK" b="1" i="1" dirty="0"/>
              <a:t> as </a:t>
            </a:r>
            <a:r>
              <a:rPr lang="da-DK" b="1" i="1" dirty="0" err="1"/>
              <a:t>good</a:t>
            </a:r>
            <a:r>
              <a:rPr lang="da-DK" b="1" i="1" dirty="0"/>
              <a:t> as the data </a:t>
            </a:r>
            <a:r>
              <a:rPr lang="da-DK" b="1" i="1" dirty="0" err="1"/>
              <a:t>we</a:t>
            </a:r>
            <a:r>
              <a:rPr lang="da-DK" b="1" i="1" dirty="0"/>
              <a:t> have </a:t>
            </a:r>
            <a:r>
              <a:rPr lang="da-DK" b="1" i="1" dirty="0" err="1"/>
              <a:t>available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1200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ABF161C6B8164B8108C4E90B43ED0A" ma:contentTypeVersion="13" ma:contentTypeDescription="Opprett et nytt dokument." ma:contentTypeScope="" ma:versionID="523b3ee827a193aae172b27a0f2c9858">
  <xsd:schema xmlns:xsd="http://www.w3.org/2001/XMLSchema" xmlns:xs="http://www.w3.org/2001/XMLSchema" xmlns:p="http://schemas.microsoft.com/office/2006/metadata/properties" xmlns:ns3="9eb91646-677e-4c3a-a70d-3506c173ad5e" xmlns:ns4="9e36d549-a090-47cd-84d3-3e8a9d9a7d3b" targetNamespace="http://schemas.microsoft.com/office/2006/metadata/properties" ma:root="true" ma:fieldsID="f2a5887bf51123cd8c64661a093caaf4" ns3:_="" ns4:_="">
    <xsd:import namespace="9eb91646-677e-4c3a-a70d-3506c173ad5e"/>
    <xsd:import namespace="9e36d549-a090-47cd-84d3-3e8a9d9a7d3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91646-677e-4c3a-a70d-3506c173ad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 for deling av tips" ma:internalName="SharingHintHash" ma:readOnly="true">
      <xsd:simpleType>
        <xsd:restriction base="dms:Text"/>
      </xsd:simpleType>
    </xsd:element>
    <xsd:element name="SharedWithDetails" ma:index="10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6d549-a090-47cd-84d3-3e8a9d9a7d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1548B9-206D-42C3-BDBC-1AEEFADADF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b91646-677e-4c3a-a70d-3506c173ad5e"/>
    <ds:schemaRef ds:uri="9e36d549-a090-47cd-84d3-3e8a9d9a7d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A05B1F-5666-4F80-BFB5-DAC8634FB6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18CEA-3F8C-4D5F-8CDB-98301DB82AF1}">
  <ds:schemaRefs>
    <ds:schemaRef ds:uri="9e36d549-a090-47cd-84d3-3e8a9d9a7d3b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9eb91646-677e-4c3a-a70d-3506c173ad5e"/>
    <ds:schemaRef ds:uri="http://purl.org/dc/dcmitype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21694</TotalTime>
  <Words>519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Office-tema</vt:lpstr>
      <vt:lpstr>Wind Logistics Group  Continuation of PhD Reference Group</vt:lpstr>
      <vt:lpstr>Speed boat update - Transport concept for big wind turbines</vt:lpstr>
      <vt:lpstr>Speed boat update - Transport concept for big wind turbines</vt:lpstr>
      <vt:lpstr>Specifications for existing and future wind ports - the basic idea</vt:lpstr>
      <vt:lpstr>Our intention</vt:lpstr>
      <vt:lpstr>Our tool is work in progress - examples of output from the tool</vt:lpstr>
      <vt:lpstr>Our goal: Present and future ports</vt:lpstr>
      <vt:lpstr>Big input section for desired outcome</vt:lpstr>
      <vt:lpstr>Understanding size and weight</vt:lpstr>
      <vt:lpstr>Indications on nacelle weigth when upscaling</vt:lpstr>
      <vt:lpstr>Next steps</vt:lpstr>
      <vt:lpstr>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Continuation of  PhD Reference Group</dc:title>
  <dc:creator>Thomas Poulsen</dc:creator>
  <cp:lastModifiedBy>Thomas Poulsen</cp:lastModifiedBy>
  <cp:revision>162</cp:revision>
  <dcterms:created xsi:type="dcterms:W3CDTF">2019-03-19T11:25:39Z</dcterms:created>
  <dcterms:modified xsi:type="dcterms:W3CDTF">2020-11-21T19:26:16Z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0x0101006CABF161C6B8164B8108C4E90B43ED0A</vt:lpwstr>
  </property>
</Properties>
</file>