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9"/>
  </p:notesMasterIdLst>
  <p:sldIdLst>
    <p:sldId id="256" r:id="rId2"/>
    <p:sldId id="299" r:id="rId3"/>
    <p:sldId id="371" r:id="rId4"/>
    <p:sldId id="376" r:id="rId5"/>
    <p:sldId id="372" r:id="rId6"/>
    <p:sldId id="374" r:id="rId7"/>
    <p:sldId id="3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Poulsen" initials="TP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FEE9E-2B2F-4D94-80F5-127227D45732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3801D-0D14-425A-A76F-E158F426A6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C5469-0F55-43F0-956C-D9C5A7A82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77CC347-4E3E-4497-8EA3-A825E4D66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4ED2A5-3DEE-4040-AB7A-9ECF4C7B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DEE-5821-4A93-9ED2-13D947CDA599}" type="datetime1">
              <a:rPr lang="en-US" smtClean="0"/>
              <a:t>11/17/2020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5AF461-4D3F-48DE-A489-D5D7FF5AF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9FC236-E56B-4FE3-BD7D-0259E24A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3C226-D9E8-4121-9A7C-64AAD772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44B7DD-B432-484C-9CD2-E3986968C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217489B-5005-471B-AF21-C7DFCD32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8E7D-BA3D-4D62-9A73-38B41436C820}" type="datetime1">
              <a:rPr lang="en-US" smtClean="0"/>
              <a:t>11/17/2020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793C75-B935-4839-BF08-3365CB58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BDF3A61-4CAD-4085-832E-3D147E66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1ED9B34-7B46-49C4-B12E-378073049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CAA4469-3815-4290-851B-B79EDE157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231C4DD-7802-4D77-B33E-C8176142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5652-4588-46A8-8326-6B2393A40B7A}" type="datetime1">
              <a:rPr lang="en-US" smtClean="0"/>
              <a:t>11/17/2020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F843F59-204F-40E9-9E0F-A7CE6918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7384E2-7C20-49FA-8F2A-823A8CB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7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FC62C-9BF0-4E95-9CB3-0467DD76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44CCE2-5E18-4D34-BAAD-587ECD78A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EAFF71-CEB7-4BEC-B7EF-0C6CC8B11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D52-CCCC-46E9-97D1-0E68DCE3320A}" type="datetime1">
              <a:rPr lang="en-US" smtClean="0"/>
              <a:t>11/17/2020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83C8B3-EEBB-45FD-B822-BC9127FD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D0AFDEA-02A9-4505-B677-BF75F042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0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EB535-1EB0-42E4-BD1D-EB46E8A1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09170AD-E564-42D2-89E6-35B3750B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9F4D01-DC3F-4C47-8CF6-9EA24AF0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500-4B61-4E20-8B8B-EF14E7C73B72}" type="datetime1">
              <a:rPr lang="en-US" smtClean="0"/>
              <a:t>11/17/2020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95629AF-6115-4E0B-808F-61D087DA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5A6A44-207A-41A4-89E6-E9446754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A92264-2DC8-4D47-847F-36A3F957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1B2F95-BC4E-4AAD-9ADA-B8DBD4782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EB5DC76-7725-44FB-8A19-B14E152E8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ED33B93-7A27-46E2-BCBD-7255B2F1D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5F51-E127-4EF6-9E8F-5376D7C9F9F9}" type="datetime1">
              <a:rPr lang="en-US" smtClean="0"/>
              <a:t>11/17/2020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63C7B2-90D5-4725-8668-15FF073C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6D8205C-4200-4688-A8A1-9D2192E0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6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ABFEE-708F-4A34-BC51-53EA4BE4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37FB098-7382-4DBC-8476-94A0E36CA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E9C8207-F4B0-414F-BA89-404275762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236286F-7A9E-4339-B1AC-B534CDB26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9CD5695-EF79-4FCF-B03E-3B90460AF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FE673ED-ACD1-4F79-863B-A19B2CE9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0895-063F-4ED7-81C4-D5F24024EEB6}" type="datetime1">
              <a:rPr lang="en-US" smtClean="0"/>
              <a:t>11/17/2020</a:t>
            </a:fld>
            <a:endParaRPr lang="en-US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9EA93AD-4287-4432-B731-CF29BD2F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5C3E649-CEBF-4528-BB8C-9E81DBC0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3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5641E-7393-42CE-8C9C-A4EB13F8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C4A128D-1291-46CA-A8D8-28527D8A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EDC-42DD-424F-A4B1-ED53B19C9D8C}" type="datetime1">
              <a:rPr lang="en-US" smtClean="0"/>
              <a:t>11/17/2020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BD800E1-90F6-4263-8E02-D3B7868A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1AE6AC8-9D7C-4401-8414-FFB9008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1A83F22-2870-4943-B869-11A3ED3C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6E6D-2D8A-4DB2-A865-001AD2F4FC51}" type="datetime1">
              <a:rPr lang="en-US" smtClean="0"/>
              <a:t>11/17/2020</a:t>
            </a:fld>
            <a:endParaRPr lang="en-U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82BC699-1925-48E7-AE49-58EB34D1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5799D98-FEB5-48CB-BB66-45B7B3BFE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E8B14-A5CD-4367-8E1B-C610A617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055D84-4314-44A2-8E8F-B2372FFB1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C1B556F-17CB-40CC-AA1B-6EB1B49C7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F17E1D4-A7F5-41E5-B7AF-F524D2D0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AA02-EE05-4CC8-B627-BEB0016F57A2}" type="datetime1">
              <a:rPr lang="en-US" smtClean="0"/>
              <a:t>11/17/2020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E12B1A5-1EBB-4FA7-A42D-6972E98C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99597E7-F88A-49B1-98E2-DDDD2FA4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6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F959C-CC40-4C40-8255-AFB08D434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5BC3250-7CD1-4590-B2DF-A7103AB7D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3E4E316-9668-41C9-B22E-21F109630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7E42A2-6C6C-485E-8D12-E24A5785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4638-65DE-484E-A6B4-67D8296CF754}" type="datetime1">
              <a:rPr lang="en-US" smtClean="0"/>
              <a:t>11/17/2020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12C1CC-7CDE-4F75-AEA5-7AFEBCD8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7BA7841-F71C-4947-A843-8026116E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8CD377B-EEF5-42AD-AE89-C7A11375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2"/>
            <a:ext cx="72404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66108E-391E-4811-90CE-2100AB43C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60629"/>
            <a:ext cx="10515600" cy="4916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A1F29C-8180-4D94-90F2-0CD434DA4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F85B-BA24-4B71-B118-2DB4FA01E97E}" type="datetime1">
              <a:rPr lang="en-US" smtClean="0"/>
              <a:t>11/17/2020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5854A3-9E96-40CA-802F-D8C249A6C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93111" y="6356350"/>
            <a:ext cx="4811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Wind Logistics Group - </a:t>
            </a:r>
            <a:r>
              <a:rPr lang="en-US" dirty="0" err="1"/>
              <a:t>Transportens</a:t>
            </a:r>
            <a:r>
              <a:rPr lang="en-US" dirty="0"/>
              <a:t> </a:t>
            </a:r>
            <a:r>
              <a:rPr lang="en-US" dirty="0" err="1"/>
              <a:t>Innovationsnetværk</a:t>
            </a:r>
            <a:r>
              <a:rPr lang="en-US" dirty="0"/>
              <a:t>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765C30-1E6D-44D6-89C0-CAF306377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8900DEA2-CF92-4DAB-A40E-9B053233409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412" y="136524"/>
            <a:ext cx="3834831" cy="786753"/>
          </a:xfrm>
          <a:prstGeom prst="rect">
            <a:avLst/>
          </a:prstGeom>
        </p:spPr>
      </p:pic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02D43571-1928-4103-9359-CA8D9352BAE7}"/>
              </a:ext>
            </a:extLst>
          </p:cNvPr>
          <p:cNvCxnSpPr>
            <a:cxnSpLocks/>
          </p:cNvCxnSpPr>
          <p:nvPr userDrawn="1"/>
        </p:nvCxnSpPr>
        <p:spPr>
          <a:xfrm>
            <a:off x="0" y="1003177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2EF51931-D5D2-4D13-B03A-42EB8A894171}"/>
              </a:ext>
            </a:extLst>
          </p:cNvPr>
          <p:cNvCxnSpPr>
            <a:cxnSpLocks/>
          </p:cNvCxnSpPr>
          <p:nvPr userDrawn="1"/>
        </p:nvCxnSpPr>
        <p:spPr>
          <a:xfrm>
            <a:off x="0" y="6357830"/>
            <a:ext cx="12192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58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4EC8F-DBD8-49DC-B279-55628D6718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Wind Logistics Group</a:t>
            </a:r>
            <a:br>
              <a:rPr lang="en-US" dirty="0"/>
            </a:br>
            <a:br>
              <a:rPr lang="da-DK" sz="3600" dirty="0"/>
            </a:br>
            <a:r>
              <a:rPr lang="da-DK" sz="1400" i="1" dirty="0" err="1"/>
              <a:t>Continuation</a:t>
            </a:r>
            <a:r>
              <a:rPr lang="da-DK" sz="1400" i="1" dirty="0"/>
              <a:t> of </a:t>
            </a:r>
            <a:r>
              <a:rPr lang="da-DK" sz="1400" i="1" dirty="0" err="1"/>
              <a:t>PhD</a:t>
            </a:r>
            <a:r>
              <a:rPr lang="da-DK" sz="1400" i="1" dirty="0"/>
              <a:t> Reference Group</a:t>
            </a:r>
            <a:endParaRPr lang="en-US" sz="3600" i="1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0AC6F30-5DB7-4929-BA7D-C689EECE2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020078"/>
          </a:xfrm>
        </p:spPr>
        <p:txBody>
          <a:bodyPr>
            <a:normAutofit/>
          </a:bodyPr>
          <a:lstStyle/>
          <a:p>
            <a:r>
              <a:rPr lang="da-DK" sz="3200" b="1" dirty="0"/>
              <a:t>Online web meeting</a:t>
            </a:r>
          </a:p>
          <a:p>
            <a:r>
              <a:rPr lang="da-DK" b="1" dirty="0" err="1"/>
              <a:t>Altered</a:t>
            </a:r>
            <a:r>
              <a:rPr lang="da-DK" b="1" dirty="0"/>
              <a:t> meeting </a:t>
            </a:r>
            <a:r>
              <a:rPr lang="da-DK" b="1" dirty="0" err="1"/>
              <a:t>schedule</a:t>
            </a:r>
            <a:r>
              <a:rPr lang="da-DK" b="1" dirty="0"/>
              <a:t> (COVID-19)</a:t>
            </a:r>
          </a:p>
          <a:p>
            <a:r>
              <a:rPr lang="da-DK" sz="3200" b="1" dirty="0" err="1"/>
              <a:t>Replacing</a:t>
            </a:r>
            <a:r>
              <a:rPr lang="da-DK" sz="3200" b="1" dirty="0"/>
              <a:t> 3</a:t>
            </a:r>
            <a:r>
              <a:rPr lang="da-DK" sz="3200" b="1" baseline="30000" dirty="0"/>
              <a:t>rd</a:t>
            </a:r>
            <a:r>
              <a:rPr lang="da-DK" sz="3200" b="1" dirty="0"/>
              <a:t> face-to-face meeting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943C30A-01A9-4301-A04F-3D445B4716CC}"/>
              </a:ext>
            </a:extLst>
          </p:cNvPr>
          <p:cNvSpPr txBox="1"/>
          <p:nvPr/>
        </p:nvSpPr>
        <p:spPr>
          <a:xfrm>
            <a:off x="630315" y="5583145"/>
            <a:ext cx="58745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Venue: Online</a:t>
            </a:r>
            <a:endParaRPr lang="en-US" sz="1600" dirty="0"/>
          </a:p>
          <a:p>
            <a:r>
              <a:rPr lang="da-DK" sz="2000" dirty="0"/>
              <a:t>Wind Logistics Group, Meeting #5, November 24, 2020</a:t>
            </a:r>
          </a:p>
          <a:p>
            <a:r>
              <a:rPr lang="da-DK" sz="600" i="1" dirty="0"/>
              <a:t>Global Wind Energy Shipping and Logistics </a:t>
            </a:r>
            <a:r>
              <a:rPr lang="da-DK" sz="600" i="1" dirty="0" err="1"/>
              <a:t>PhD</a:t>
            </a:r>
            <a:r>
              <a:rPr lang="da-DK" sz="600" i="1" dirty="0"/>
              <a:t> </a:t>
            </a:r>
            <a:r>
              <a:rPr lang="da-DK" sz="600" i="1" dirty="0" err="1"/>
              <a:t>project</a:t>
            </a:r>
            <a:r>
              <a:rPr lang="da-DK" sz="600" i="1" dirty="0"/>
              <a:t> Reference Group meeting (#15)</a:t>
            </a:r>
            <a:endParaRPr lang="da-DK" sz="1050" i="1" dirty="0"/>
          </a:p>
        </p:txBody>
      </p:sp>
    </p:spTree>
    <p:extLst>
      <p:ext uri="{BB962C8B-B14F-4D97-AF65-F5344CB8AC3E}">
        <p14:creationId xmlns:p14="http://schemas.microsoft.com/office/powerpoint/2010/main" val="77197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63580-C0D6-4740-A74F-1EB2F270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029"/>
            <a:ext cx="7240480" cy="1325563"/>
          </a:xfrm>
        </p:spPr>
        <p:txBody>
          <a:bodyPr/>
          <a:lstStyle/>
          <a:p>
            <a:r>
              <a:rPr lang="da-DK" dirty="0"/>
              <a:t>Speed boat update:</a:t>
            </a:r>
            <a:br>
              <a:rPr lang="da-DK" dirty="0"/>
            </a:br>
            <a:r>
              <a:rPr lang="da-DK" b="1" dirty="0"/>
              <a:t>Lack of USA infrastructure</a:t>
            </a:r>
            <a:endParaRPr lang="en-US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4389E-42FF-4A3D-A2F0-31169726A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38686"/>
            <a:ext cx="10960223" cy="5513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Call on September 22, 2020 concluded that:</a:t>
            </a:r>
          </a:p>
          <a:p>
            <a:r>
              <a:rPr lang="en-US" dirty="0"/>
              <a:t>Lack of clarity with industry progress and current challenges </a:t>
            </a:r>
          </a:p>
          <a:p>
            <a:r>
              <a:rPr lang="en-US" dirty="0"/>
              <a:t>Limited information available about actual shipping, logistics, supply chain, maritime, and offshore related challenges faced</a:t>
            </a:r>
          </a:p>
          <a:p>
            <a:r>
              <a:rPr lang="en-US" dirty="0"/>
              <a:t>Politics and bureaucracy are causing delays</a:t>
            </a:r>
          </a:p>
          <a:p>
            <a:r>
              <a:rPr lang="en-US" dirty="0"/>
              <a:t>Presidential election outcome will have an uncertain impact</a:t>
            </a:r>
          </a:p>
          <a:p>
            <a:r>
              <a:rPr lang="en-US" dirty="0"/>
              <a:t>Difficult for our expert group to effectively impact US industry because of  lack of clarity and uncertainty (described above)</a:t>
            </a:r>
          </a:p>
          <a:p>
            <a:r>
              <a:rPr lang="en-US" dirty="0"/>
              <a:t>Idea: Produce a white paper</a:t>
            </a:r>
          </a:p>
          <a:p>
            <a:pPr lvl="1"/>
            <a:r>
              <a:rPr lang="en-US" dirty="0"/>
              <a:t>Identify challenges / pains faced as well as provide insights and suggest means to alleviate using knowledge and track-record from more mature markets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8690404-0AC9-4D24-8DB9-EB4BDF5F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E08299D-A16F-493D-9DC9-E6640D4B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86F3EE-B381-40D4-AAA0-661E589A7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9991"/>
            <a:ext cx="10996246" cy="5108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A ‘White Paper’ that maps out the actual logistical challenges faced in the US for Wind.</a:t>
            </a:r>
          </a:p>
          <a:p>
            <a:pPr marL="0" indent="0">
              <a:buNone/>
            </a:pPr>
            <a:r>
              <a:rPr lang="da-DK" sz="2400" i="1" dirty="0"/>
              <a:t>(Current, relevant and clear / insightful information in the public domain is </a:t>
            </a:r>
            <a:r>
              <a:rPr lang="da-DK" sz="2400" i="1" dirty="0" err="1"/>
              <a:t>limited</a:t>
            </a:r>
            <a:r>
              <a:rPr lang="da-DK" sz="2400" i="1" dirty="0"/>
              <a:t>).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What we know: There are numerous logistical challenges in the US.  </a:t>
            </a:r>
            <a:r>
              <a:rPr lang="da-DK" sz="2400" i="1" dirty="0"/>
              <a:t>(Here are a few)</a:t>
            </a:r>
          </a:p>
          <a:p>
            <a:pPr marL="0" indent="0">
              <a:buNone/>
            </a:pPr>
            <a:endParaRPr lang="da-DK" sz="1400" i="1" dirty="0"/>
          </a:p>
          <a:p>
            <a:r>
              <a:rPr lang="en-US" sz="2400" dirty="0"/>
              <a:t>…blades are getting longer onshore, challenging rail</a:t>
            </a:r>
          </a:p>
          <a:p>
            <a:r>
              <a:rPr lang="en-US" sz="2400" dirty="0"/>
              <a:t>…manufacturing future for offshore wind is not clear</a:t>
            </a:r>
          </a:p>
          <a:p>
            <a:r>
              <a:rPr lang="en-US" sz="2400" dirty="0"/>
              <a:t>…the supply chain in offshore wind is partitioned state by state</a:t>
            </a:r>
          </a:p>
          <a:p>
            <a:r>
              <a:rPr lang="en-US" sz="2400" dirty="0"/>
              <a:t>…the Jones Act, tug-and-barge regulations, and other “cabotage” type legislation presents big challenges for maritime requirements</a:t>
            </a:r>
          </a:p>
          <a:p>
            <a:r>
              <a:rPr lang="en-US" sz="2400" dirty="0"/>
              <a:t>…US firms are eager to engage and lack track-record, knowledge, and partners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0D08E63-759C-4D2D-ABC6-A6222653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3AE74C-5DB5-49CF-A3D1-B14BF9DF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3</a:t>
            </a:fld>
            <a:endParaRPr lang="en-US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C4338C6-FF38-45D7-925B-290D2C67932E}"/>
              </a:ext>
            </a:extLst>
          </p:cNvPr>
          <p:cNvSpPr txBox="1">
            <a:spLocks/>
          </p:cNvSpPr>
          <p:nvPr/>
        </p:nvSpPr>
        <p:spPr>
          <a:xfrm>
            <a:off x="977630" y="-15572"/>
            <a:ext cx="72404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a-DK" dirty="0"/>
              <a:t>The basic idea: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3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816090-EF0A-4570-829D-CC029C51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033"/>
            <a:ext cx="7489054" cy="1325563"/>
          </a:xfrm>
        </p:spPr>
        <p:txBody>
          <a:bodyPr>
            <a:normAutofit/>
          </a:bodyPr>
          <a:lstStyle/>
          <a:p>
            <a:r>
              <a:rPr lang="da-DK" dirty="0"/>
              <a:t>Scoping the White Paper: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86F3EE-B381-40D4-AAA0-661E589A7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Scope will aim to create the most value:</a:t>
            </a:r>
          </a:p>
          <a:p>
            <a:pPr marL="0" indent="0">
              <a:buNone/>
            </a:pPr>
            <a:r>
              <a:rPr lang="da-DK" sz="2000" i="1" dirty="0"/>
              <a:t>(Preliminary) </a:t>
            </a:r>
          </a:p>
          <a:p>
            <a:r>
              <a:rPr lang="en-US" dirty="0"/>
              <a:t>Emerging offshore wind (onshore?)</a:t>
            </a:r>
          </a:p>
          <a:p>
            <a:r>
              <a:rPr lang="en-US" dirty="0"/>
              <a:t>Wind Logistics Group members supplemented by select externals (interviews, surveys, technical resource)</a:t>
            </a:r>
          </a:p>
          <a:p>
            <a:r>
              <a:rPr lang="en-US" dirty="0"/>
              <a:t>Insights (not just focused on challenges)</a:t>
            </a:r>
          </a:p>
          <a:p>
            <a:r>
              <a:rPr lang="en-US" dirty="0"/>
              <a:t>Readability and clarity (short / moderate length)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decisions:</a:t>
            </a:r>
          </a:p>
          <a:p>
            <a:r>
              <a:rPr lang="en-US" dirty="0"/>
              <a:t>Audience and distribution?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0D08E63-759C-4D2D-ABC6-A6222653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3AE74C-5DB5-49CF-A3D1-B14BF9DF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2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8364E-061E-4B1E-84A5-8142C9119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What needs to be done?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78EBE1-6228-4082-96C5-46B33A8D9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851"/>
            <a:ext cx="10898080" cy="5450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Contact to key stakeholders (developers, OEMs, </a:t>
            </a:r>
            <a:r>
              <a:rPr lang="en-US" dirty="0" err="1"/>
              <a:t>EPCi’s</a:t>
            </a:r>
            <a:r>
              <a:rPr lang="en-US" dirty="0"/>
              <a:t>, sub-suppliers, transport companies):</a:t>
            </a:r>
          </a:p>
          <a:p>
            <a:r>
              <a:rPr lang="en-US" dirty="0"/>
              <a:t>Interviews / Surveys</a:t>
            </a:r>
          </a:p>
          <a:p>
            <a:r>
              <a:rPr lang="en-US" dirty="0"/>
              <a:t>Process and analyze data collected</a:t>
            </a:r>
          </a:p>
          <a:p>
            <a:r>
              <a:rPr lang="en-US" dirty="0"/>
              <a:t>Draw conclusions and insights</a:t>
            </a:r>
          </a:p>
          <a:p>
            <a:r>
              <a:rPr lang="en-US" dirty="0"/>
              <a:t>Discussions / collaboration with Wind Logistics Group members</a:t>
            </a:r>
          </a:p>
          <a:p>
            <a:r>
              <a:rPr lang="en-US" dirty="0"/>
              <a:t>Produce well-designed, professional white paper</a:t>
            </a:r>
          </a:p>
          <a:p>
            <a:r>
              <a:rPr lang="en-US" dirty="0"/>
              <a:t>Produce digital download</a:t>
            </a:r>
          </a:p>
          <a:p>
            <a:r>
              <a:rPr lang="en-US" dirty="0"/>
              <a:t>Distribute in online networks (accessible for free)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0430D87-B1A3-4FFF-9BA1-7B97C1AD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D934CBF-E802-4E38-875D-80019E89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E42D0-4059-4F3B-A452-3AD59636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Next steps: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E84071-4E5D-40A5-9C58-9112D86E2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Scope project (tasks, time and resources)</a:t>
            </a:r>
          </a:p>
          <a:p>
            <a:r>
              <a:rPr lang="da-DK" dirty="0"/>
              <a:t>Estimate costs</a:t>
            </a:r>
          </a:p>
          <a:p>
            <a:r>
              <a:rPr lang="da-DK" dirty="0"/>
              <a:t>Quantify / qualify value for Danish and Norwegian companies, institutions and associations</a:t>
            </a:r>
          </a:p>
          <a:p>
            <a:r>
              <a:rPr lang="da-DK" dirty="0"/>
              <a:t>Apply for funding to Danish and Norwegian sources </a:t>
            </a:r>
          </a:p>
          <a:p>
            <a:r>
              <a:rPr lang="da-DK" dirty="0"/>
              <a:t>Execute the project on behalf of Wind Logistics Group</a:t>
            </a:r>
          </a:p>
          <a:p>
            <a:r>
              <a:rPr lang="da-DK" dirty="0"/>
              <a:t>Elevon and Panticon to jointly complete the work (with possible support from Energy Cluster Denmark or MARLOG)</a:t>
            </a:r>
          </a:p>
          <a:p>
            <a:r>
              <a:rPr lang="da-DK" dirty="0"/>
              <a:t>Execute project Q1 / Q2 2021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ABCAD50-AC65-46B2-9C22-34AF0A73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6A48694-AC3F-4F39-9860-03AE5A2D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9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CA8BA-2830-414E-AEBC-F9DA431A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Recommendation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3EF10A-9A45-4DCE-A956-C3EFA4B27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We recommend to Wind Logistics Group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move</a:t>
            </a:r>
            <a:r>
              <a:rPr lang="da-DK" dirty="0"/>
              <a:t> </a:t>
            </a:r>
            <a:r>
              <a:rPr lang="da-DK" dirty="0" err="1"/>
              <a:t>ahead</a:t>
            </a:r>
            <a:r>
              <a:rPr lang="da-DK" dirty="0"/>
              <a:t> with the </a:t>
            </a:r>
            <a:r>
              <a:rPr lang="da-DK" dirty="0" err="1"/>
              <a:t>next</a:t>
            </a:r>
            <a:r>
              <a:rPr lang="da-DK" dirty="0"/>
              <a:t> steps as </a:t>
            </a:r>
            <a:r>
              <a:rPr lang="da-DK" dirty="0" err="1"/>
              <a:t>outlined</a:t>
            </a:r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next</a:t>
            </a:r>
            <a:r>
              <a:rPr lang="da-DK" dirty="0"/>
              <a:t> steps as </a:t>
            </a:r>
            <a:r>
              <a:rPr lang="da-DK" dirty="0" err="1"/>
              <a:t>outlined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completed</a:t>
            </a:r>
            <a:r>
              <a:rPr lang="da-DK" dirty="0"/>
              <a:t> by </a:t>
            </a:r>
            <a:r>
              <a:rPr lang="da-DK" dirty="0" err="1"/>
              <a:t>Elevon</a:t>
            </a:r>
            <a:r>
              <a:rPr lang="da-DK" dirty="0"/>
              <a:t>, </a:t>
            </a:r>
            <a:r>
              <a:rPr lang="da-DK" dirty="0" err="1"/>
              <a:t>Panticon</a:t>
            </a:r>
            <a:r>
              <a:rPr lang="da-DK" dirty="0"/>
              <a:t>, Energy Cluster Denmark, and MARLOG in </a:t>
            </a:r>
            <a:r>
              <a:rPr lang="da-DK" dirty="0" err="1"/>
              <a:t>collaboration</a:t>
            </a:r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preparation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completed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/>
              <a:t>year</a:t>
            </a:r>
            <a:r>
              <a:rPr lang="da-DK" dirty="0"/>
              <a:t> </a:t>
            </a:r>
            <a:r>
              <a:rPr lang="da-DK" dirty="0" err="1"/>
              <a:t>making</a:t>
            </a:r>
            <a:r>
              <a:rPr lang="da-DK" dirty="0"/>
              <a:t>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ready</a:t>
            </a:r>
            <a:r>
              <a:rPr lang="da-DK" dirty="0"/>
              <a:t> to </a:t>
            </a:r>
            <a:r>
              <a:rPr lang="da-DK" dirty="0" err="1"/>
              <a:t>apply</a:t>
            </a:r>
            <a:r>
              <a:rPr lang="da-DK" dirty="0"/>
              <a:t> for </a:t>
            </a:r>
            <a:r>
              <a:rPr lang="da-DK" dirty="0" err="1"/>
              <a:t>funding</a:t>
            </a:r>
            <a:r>
              <a:rPr lang="da-DK" dirty="0"/>
              <a:t> on </a:t>
            </a:r>
            <a:r>
              <a:rPr lang="da-DK" dirty="0" err="1"/>
              <a:t>January</a:t>
            </a:r>
            <a:r>
              <a:rPr lang="da-DK" dirty="0"/>
              <a:t> 2, 2021</a:t>
            </a:r>
          </a:p>
          <a:p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expect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the </a:t>
            </a:r>
            <a:r>
              <a:rPr lang="da-DK" dirty="0" err="1"/>
              <a:t>white</a:t>
            </a:r>
            <a:r>
              <a:rPr lang="da-DK" dirty="0"/>
              <a:t> </a:t>
            </a:r>
            <a:r>
              <a:rPr lang="da-DK" dirty="0" err="1"/>
              <a:t>paper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produced</a:t>
            </a:r>
            <a:r>
              <a:rPr lang="da-DK" dirty="0"/>
              <a:t> </a:t>
            </a:r>
            <a:r>
              <a:rPr lang="da-DK" dirty="0" err="1"/>
              <a:t>within</a:t>
            </a:r>
            <a:r>
              <a:rPr lang="da-DK" dirty="0"/>
              <a:t> 90 </a:t>
            </a:r>
            <a:r>
              <a:rPr lang="da-DK" dirty="0" err="1"/>
              <a:t>days</a:t>
            </a:r>
            <a:r>
              <a:rPr lang="da-DK" dirty="0"/>
              <a:t> </a:t>
            </a:r>
            <a:r>
              <a:rPr lang="da-DK" dirty="0" err="1"/>
              <a:t>after</a:t>
            </a:r>
            <a:r>
              <a:rPr lang="da-DK" dirty="0"/>
              <a:t> the </a:t>
            </a:r>
            <a:r>
              <a:rPr lang="da-DK" dirty="0" err="1"/>
              <a:t>funding</a:t>
            </a:r>
            <a:r>
              <a:rPr lang="da-DK" dirty="0"/>
              <a:t> has </a:t>
            </a:r>
            <a:r>
              <a:rPr lang="da-DK" dirty="0" err="1"/>
              <a:t>been</a:t>
            </a:r>
            <a:r>
              <a:rPr lang="da-DK" dirty="0"/>
              <a:t> </a:t>
            </a:r>
            <a:r>
              <a:rPr lang="da-DK" dirty="0" err="1"/>
              <a:t>obtained</a:t>
            </a:r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FBE092-610E-4A5B-845B-4812E157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A60926C-619F-4653-BA6C-3D9F6C05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0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22770</TotalTime>
  <Words>597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Office-tema</vt:lpstr>
      <vt:lpstr>Wind Logistics Group  Continuation of PhD Reference Group</vt:lpstr>
      <vt:lpstr>Speed boat update: Lack of USA infrastructure</vt:lpstr>
      <vt:lpstr>PowerPoint-præsentation</vt:lpstr>
      <vt:lpstr>Scoping the White Paper:</vt:lpstr>
      <vt:lpstr>What needs to be done?</vt:lpstr>
      <vt:lpstr>Next steps:</vt:lpstr>
      <vt:lpstr>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Continuation of  PhD Reference Group</dc:title>
  <dc:creator>Thomas Poulsen</dc:creator>
  <cp:lastModifiedBy>Thomas Poulsen</cp:lastModifiedBy>
  <cp:revision>175</cp:revision>
  <dcterms:created xsi:type="dcterms:W3CDTF">2019-03-19T11:25:39Z</dcterms:created>
  <dcterms:modified xsi:type="dcterms:W3CDTF">2020-11-17T12:57:17Z</dcterms:modified>
</cp:coreProperties>
</file>